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3"/>
  </p:notesMasterIdLst>
  <p:sldIdLst>
    <p:sldId id="266" r:id="rId2"/>
    <p:sldId id="256" r:id="rId3"/>
    <p:sldId id="258" r:id="rId4"/>
    <p:sldId id="259" r:id="rId5"/>
    <p:sldId id="267" r:id="rId6"/>
    <p:sldId id="260" r:id="rId7"/>
    <p:sldId id="261" r:id="rId8"/>
    <p:sldId id="263" r:id="rId9"/>
    <p:sldId id="264" r:id="rId10"/>
    <p:sldId id="281" r:id="rId11"/>
    <p:sldId id="271" r:id="rId12"/>
    <p:sldId id="272" r:id="rId13"/>
    <p:sldId id="273" r:id="rId14"/>
    <p:sldId id="262" r:id="rId15"/>
    <p:sldId id="274" r:id="rId16"/>
    <p:sldId id="275" r:id="rId17"/>
    <p:sldId id="265" r:id="rId18"/>
    <p:sldId id="277" r:id="rId19"/>
    <p:sldId id="278" r:id="rId20"/>
    <p:sldId id="28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3E7B2-D9C3-4C3B-ACEA-E425003819AD}" v="2" dt="2023-08-11T12:28:45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lerås, Berit" userId="5f723214-b511-4783-848c-11fac3ac8410" providerId="ADAL" clId="{2C93E7B2-D9C3-4C3B-ACEA-E425003819AD}"/>
    <pc:docChg chg="custSel modSld">
      <pc:chgData name="Follerås, Berit" userId="5f723214-b511-4783-848c-11fac3ac8410" providerId="ADAL" clId="{2C93E7B2-D9C3-4C3B-ACEA-E425003819AD}" dt="2023-08-11T12:50:16.098" v="292" actId="20577"/>
      <pc:docMkLst>
        <pc:docMk/>
      </pc:docMkLst>
      <pc:sldChg chg="modSp mod">
        <pc:chgData name="Follerås, Berit" userId="5f723214-b511-4783-848c-11fac3ac8410" providerId="ADAL" clId="{2C93E7B2-D9C3-4C3B-ACEA-E425003819AD}" dt="2023-08-11T12:28:42.938" v="84" actId="20577"/>
        <pc:sldMkLst>
          <pc:docMk/>
          <pc:sldMk cId="1138206116" sldId="256"/>
        </pc:sldMkLst>
        <pc:spChg chg="mod">
          <ac:chgData name="Follerås, Berit" userId="5f723214-b511-4783-848c-11fac3ac8410" providerId="ADAL" clId="{2C93E7B2-D9C3-4C3B-ACEA-E425003819AD}" dt="2023-08-11T12:28:42.938" v="84" actId="20577"/>
          <ac:spMkLst>
            <pc:docMk/>
            <pc:sldMk cId="1138206116" sldId="256"/>
            <ac:spMk id="5" creationId="{A5922AB7-FFB5-4FBA-A666-1EAD37BF12E5}"/>
          </ac:spMkLst>
        </pc:spChg>
      </pc:sldChg>
      <pc:sldChg chg="modSp mod">
        <pc:chgData name="Follerås, Berit" userId="5f723214-b511-4783-848c-11fac3ac8410" providerId="ADAL" clId="{2C93E7B2-D9C3-4C3B-ACEA-E425003819AD}" dt="2023-08-11T12:33:46.644" v="124" actId="20577"/>
        <pc:sldMkLst>
          <pc:docMk/>
          <pc:sldMk cId="2308329519" sldId="264"/>
        </pc:sldMkLst>
        <pc:spChg chg="mod">
          <ac:chgData name="Follerås, Berit" userId="5f723214-b511-4783-848c-11fac3ac8410" providerId="ADAL" clId="{2C93E7B2-D9C3-4C3B-ACEA-E425003819AD}" dt="2023-08-11T12:33:46.644" v="124" actId="20577"/>
          <ac:spMkLst>
            <pc:docMk/>
            <pc:sldMk cId="2308329519" sldId="264"/>
            <ac:spMk id="3" creationId="{CC919AB2-FDC3-4A43-BE9C-148B228A35C7}"/>
          </ac:spMkLst>
        </pc:spChg>
      </pc:sldChg>
      <pc:sldChg chg="modSp mod">
        <pc:chgData name="Follerås, Berit" userId="5f723214-b511-4783-848c-11fac3ac8410" providerId="ADAL" clId="{2C93E7B2-D9C3-4C3B-ACEA-E425003819AD}" dt="2023-08-11T12:50:16.098" v="292" actId="20577"/>
        <pc:sldMkLst>
          <pc:docMk/>
          <pc:sldMk cId="4190600565" sldId="266"/>
        </pc:sldMkLst>
        <pc:spChg chg="mod">
          <ac:chgData name="Follerås, Berit" userId="5f723214-b511-4783-848c-11fac3ac8410" providerId="ADAL" clId="{2C93E7B2-D9C3-4C3B-ACEA-E425003819AD}" dt="2023-08-11T12:50:16.098" v="292" actId="20577"/>
          <ac:spMkLst>
            <pc:docMk/>
            <pc:sldMk cId="4190600565" sldId="266"/>
            <ac:spMk id="3" creationId="{F3E94656-57A6-457A-BA95-53F28AAF7C09}"/>
          </ac:spMkLst>
        </pc:spChg>
      </pc:sldChg>
      <pc:sldChg chg="modSp mod">
        <pc:chgData name="Follerås, Berit" userId="5f723214-b511-4783-848c-11fac3ac8410" providerId="ADAL" clId="{2C93E7B2-D9C3-4C3B-ACEA-E425003819AD}" dt="2023-08-11T12:36:48.781" v="139" actId="20577"/>
        <pc:sldMkLst>
          <pc:docMk/>
          <pc:sldMk cId="512457971" sldId="267"/>
        </pc:sldMkLst>
        <pc:spChg chg="mod">
          <ac:chgData name="Follerås, Berit" userId="5f723214-b511-4783-848c-11fac3ac8410" providerId="ADAL" clId="{2C93E7B2-D9C3-4C3B-ACEA-E425003819AD}" dt="2023-08-11T12:36:48.781" v="139" actId="20577"/>
          <ac:spMkLst>
            <pc:docMk/>
            <pc:sldMk cId="512457971" sldId="267"/>
            <ac:spMk id="3" creationId="{A628AB66-6CAF-4392-A8F2-8FD57BD65DB6}"/>
          </ac:spMkLst>
        </pc:spChg>
      </pc:sldChg>
      <pc:sldChg chg="modSp mod">
        <pc:chgData name="Follerås, Berit" userId="5f723214-b511-4783-848c-11fac3ac8410" providerId="ADAL" clId="{2C93E7B2-D9C3-4C3B-ACEA-E425003819AD}" dt="2023-08-11T12:43:35.543" v="262" actId="20577"/>
        <pc:sldMkLst>
          <pc:docMk/>
          <pc:sldMk cId="2405333738" sldId="277"/>
        </pc:sldMkLst>
        <pc:spChg chg="mod">
          <ac:chgData name="Follerås, Berit" userId="5f723214-b511-4783-848c-11fac3ac8410" providerId="ADAL" clId="{2C93E7B2-D9C3-4C3B-ACEA-E425003819AD}" dt="2023-08-11T12:43:35.543" v="262" actId="20577"/>
          <ac:spMkLst>
            <pc:docMk/>
            <pc:sldMk cId="2405333738" sldId="277"/>
            <ac:spMk id="3" creationId="{0BB0810E-67D1-F3AB-D1A5-C6B78A27A6D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lanekassen.no/" TargetMode="External"/><Relationship Id="rId1" Type="http://schemas.openxmlformats.org/officeDocument/2006/relationships/hyperlink" Target="https://agderfk.no/vare-tjenester/skole-og-opplaring/opplaring-i-skole/skoledager-ferier-og-fridager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lanekassen.no/" TargetMode="External"/><Relationship Id="rId1" Type="http://schemas.openxmlformats.org/officeDocument/2006/relationships/hyperlink" Target="https://agderfk.no/vare-tjenester/skole-og-opplaring/opplaring-i-skole/skoledager-ferier-og-fridage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EF20B-4620-4A07-AAE7-2C550E79536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2296B2-E08C-43F1-8EFC-4E38FD1D8B4F}">
      <dgm:prSet/>
      <dgm:spPr/>
      <dgm:t>
        <a:bodyPr/>
        <a:lstStyle/>
        <a:p>
          <a:r>
            <a:rPr lang="nb-NO">
              <a:hlinkClick xmlns:r="http://schemas.openxmlformats.org/officeDocument/2006/relationships" r:id="rId1"/>
            </a:rPr>
            <a:t>Skolerute - Agder fylkeskommune (agderfk.no)</a:t>
          </a:r>
          <a:endParaRPr lang="en-US"/>
        </a:p>
      </dgm:t>
    </dgm:pt>
    <dgm:pt modelId="{7A9283C1-6941-4024-B5B4-94AE080F349F}" type="parTrans" cxnId="{3C742658-5618-489A-993C-1D04E2776FFE}">
      <dgm:prSet/>
      <dgm:spPr/>
      <dgm:t>
        <a:bodyPr/>
        <a:lstStyle/>
        <a:p>
          <a:endParaRPr lang="en-US"/>
        </a:p>
      </dgm:t>
    </dgm:pt>
    <dgm:pt modelId="{9B90B13D-CD95-49F9-AF3F-272A11F0E75E}" type="sibTrans" cxnId="{3C742658-5618-489A-993C-1D04E2776FFE}">
      <dgm:prSet/>
      <dgm:spPr/>
      <dgm:t>
        <a:bodyPr/>
        <a:lstStyle/>
        <a:p>
          <a:endParaRPr lang="en-US"/>
        </a:p>
      </dgm:t>
    </dgm:pt>
    <dgm:pt modelId="{62714181-D186-48E8-AA67-BF206EB14FE1}">
      <dgm:prSet/>
      <dgm:spPr/>
      <dgm:t>
        <a:bodyPr/>
        <a:lstStyle/>
        <a:p>
          <a:r>
            <a:rPr lang="nb-NO">
              <a:hlinkClick xmlns:r="http://schemas.openxmlformats.org/officeDocument/2006/relationships" r:id="rId2"/>
            </a:rPr>
            <a:t>Lånekassen (lanekassen.no)</a:t>
          </a:r>
          <a:endParaRPr lang="en-US"/>
        </a:p>
      </dgm:t>
    </dgm:pt>
    <dgm:pt modelId="{00544884-E24F-4E66-A20B-C435403847BE}" type="parTrans" cxnId="{1B530695-3548-4444-A6F7-F2EFEAF198C9}">
      <dgm:prSet/>
      <dgm:spPr/>
      <dgm:t>
        <a:bodyPr/>
        <a:lstStyle/>
        <a:p>
          <a:endParaRPr lang="en-US"/>
        </a:p>
      </dgm:t>
    </dgm:pt>
    <dgm:pt modelId="{2B4DBC5A-D59D-4D52-8A7D-E084AD097A99}" type="sibTrans" cxnId="{1B530695-3548-4444-A6F7-F2EFEAF198C9}">
      <dgm:prSet/>
      <dgm:spPr/>
      <dgm:t>
        <a:bodyPr/>
        <a:lstStyle/>
        <a:p>
          <a:endParaRPr lang="en-US"/>
        </a:p>
      </dgm:t>
    </dgm:pt>
    <dgm:pt modelId="{EEDCC317-550D-4618-B120-8ACB38A9A940}" type="pres">
      <dgm:prSet presAssocID="{22AEF20B-4620-4A07-AAE7-2C550E79536F}" presName="diagram" presStyleCnt="0">
        <dgm:presLayoutVars>
          <dgm:dir/>
          <dgm:resizeHandles val="exact"/>
        </dgm:presLayoutVars>
      </dgm:prSet>
      <dgm:spPr/>
    </dgm:pt>
    <dgm:pt modelId="{4E577871-DDC2-4D10-9C06-3A0CAA88661B}" type="pres">
      <dgm:prSet presAssocID="{372296B2-E08C-43F1-8EFC-4E38FD1D8B4F}" presName="node" presStyleLbl="node1" presStyleIdx="0" presStyleCnt="2">
        <dgm:presLayoutVars>
          <dgm:bulletEnabled val="1"/>
        </dgm:presLayoutVars>
      </dgm:prSet>
      <dgm:spPr/>
    </dgm:pt>
    <dgm:pt modelId="{C559691B-541B-4F3F-AACB-CEB8658C688C}" type="pres">
      <dgm:prSet presAssocID="{9B90B13D-CD95-49F9-AF3F-272A11F0E75E}" presName="sibTrans" presStyleCnt="0"/>
      <dgm:spPr/>
    </dgm:pt>
    <dgm:pt modelId="{6FEB7FFD-02A3-4CCB-B31B-3F230CA60F3B}" type="pres">
      <dgm:prSet presAssocID="{62714181-D186-48E8-AA67-BF206EB14FE1}" presName="node" presStyleLbl="node1" presStyleIdx="1" presStyleCnt="2">
        <dgm:presLayoutVars>
          <dgm:bulletEnabled val="1"/>
        </dgm:presLayoutVars>
      </dgm:prSet>
      <dgm:spPr/>
    </dgm:pt>
  </dgm:ptLst>
  <dgm:cxnLst>
    <dgm:cxn modelId="{BEB48A61-94EE-495E-B1A8-3C9CE7789A32}" type="presOf" srcId="{372296B2-E08C-43F1-8EFC-4E38FD1D8B4F}" destId="{4E577871-DDC2-4D10-9C06-3A0CAA88661B}" srcOrd="0" destOrd="0" presId="urn:microsoft.com/office/officeart/2005/8/layout/default"/>
    <dgm:cxn modelId="{3C742658-5618-489A-993C-1D04E2776FFE}" srcId="{22AEF20B-4620-4A07-AAE7-2C550E79536F}" destId="{372296B2-E08C-43F1-8EFC-4E38FD1D8B4F}" srcOrd="0" destOrd="0" parTransId="{7A9283C1-6941-4024-B5B4-94AE080F349F}" sibTransId="{9B90B13D-CD95-49F9-AF3F-272A11F0E75E}"/>
    <dgm:cxn modelId="{5EC0B492-146C-43B4-8DC3-FAC5B3E4870C}" type="presOf" srcId="{62714181-D186-48E8-AA67-BF206EB14FE1}" destId="{6FEB7FFD-02A3-4CCB-B31B-3F230CA60F3B}" srcOrd="0" destOrd="0" presId="urn:microsoft.com/office/officeart/2005/8/layout/default"/>
    <dgm:cxn modelId="{1B530695-3548-4444-A6F7-F2EFEAF198C9}" srcId="{22AEF20B-4620-4A07-AAE7-2C550E79536F}" destId="{62714181-D186-48E8-AA67-BF206EB14FE1}" srcOrd="1" destOrd="0" parTransId="{00544884-E24F-4E66-A20B-C435403847BE}" sibTransId="{2B4DBC5A-D59D-4D52-8A7D-E084AD097A99}"/>
    <dgm:cxn modelId="{2E2E55DD-FDD7-4DBF-AEF3-A8D6476DDBA0}" type="presOf" srcId="{22AEF20B-4620-4A07-AAE7-2C550E79536F}" destId="{EEDCC317-550D-4618-B120-8ACB38A9A940}" srcOrd="0" destOrd="0" presId="urn:microsoft.com/office/officeart/2005/8/layout/default"/>
    <dgm:cxn modelId="{D0777C70-EE57-44C5-A425-2BA03A588090}" type="presParOf" srcId="{EEDCC317-550D-4618-B120-8ACB38A9A940}" destId="{4E577871-DDC2-4D10-9C06-3A0CAA88661B}" srcOrd="0" destOrd="0" presId="urn:microsoft.com/office/officeart/2005/8/layout/default"/>
    <dgm:cxn modelId="{31789E0D-60A7-4CFF-B2C9-AB5857398E7A}" type="presParOf" srcId="{EEDCC317-550D-4618-B120-8ACB38A9A940}" destId="{C559691B-541B-4F3F-AACB-CEB8658C688C}" srcOrd="1" destOrd="0" presId="urn:microsoft.com/office/officeart/2005/8/layout/default"/>
    <dgm:cxn modelId="{D98A45E9-1D19-430A-9C1C-84F118099371}" type="presParOf" srcId="{EEDCC317-550D-4618-B120-8ACB38A9A940}" destId="{6FEB7FFD-02A3-4CCB-B31B-3F230CA60F3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7871-DDC2-4D10-9C06-3A0CAA88661B}">
      <dsp:nvSpPr>
        <dsp:cNvPr id="0" name=""/>
        <dsp:cNvSpPr/>
      </dsp:nvSpPr>
      <dsp:spPr>
        <a:xfrm>
          <a:off x="1330" y="146037"/>
          <a:ext cx="5187004" cy="31122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kern="1200">
              <a:hlinkClick xmlns:r="http://schemas.openxmlformats.org/officeDocument/2006/relationships" r:id="rId1"/>
            </a:rPr>
            <a:t>Skolerute - Agder fylkeskommune (agderfk.no)</a:t>
          </a:r>
          <a:endParaRPr lang="en-US" sz="4800" kern="1200"/>
        </a:p>
      </dsp:txBody>
      <dsp:txXfrm>
        <a:off x="1330" y="146037"/>
        <a:ext cx="5187004" cy="3112202"/>
      </dsp:txXfrm>
    </dsp:sp>
    <dsp:sp modelId="{6FEB7FFD-02A3-4CCB-B31B-3F230CA60F3B}">
      <dsp:nvSpPr>
        <dsp:cNvPr id="0" name=""/>
        <dsp:cNvSpPr/>
      </dsp:nvSpPr>
      <dsp:spPr>
        <a:xfrm>
          <a:off x="5707035" y="146037"/>
          <a:ext cx="5187004" cy="3112202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800" kern="1200">
              <a:hlinkClick xmlns:r="http://schemas.openxmlformats.org/officeDocument/2006/relationships" r:id="rId2"/>
            </a:rPr>
            <a:t>Lånekassen (lanekassen.no)</a:t>
          </a:r>
          <a:endParaRPr lang="en-US" sz="4800" kern="1200"/>
        </a:p>
      </dsp:txBody>
      <dsp:txXfrm>
        <a:off x="5707035" y="146037"/>
        <a:ext cx="5187004" cy="311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7E6D-4E91-4B51-804F-F40F71A30D49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0721-880E-4BBD-A672-6B8D7A9C03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80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Hei</a:t>
            </a:r>
            <a:r>
              <a:rPr lang="nb-NO" baseline="0" dirty="0"/>
              <a:t> jeg heter Elisabeth Marcussen og jeg er helsesykepleier i Bykle kommune. Jeg er blitt invitert hit i dag for at det kan være greit at dere får litt informasjon om helsetjenestene i Bykle kommune.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53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Litt</a:t>
            </a:r>
            <a:r>
              <a:rPr lang="nb-NO" b="1" baseline="0" dirty="0"/>
              <a:t> info om legetjenesten </a:t>
            </a:r>
          </a:p>
          <a:p>
            <a:endParaRPr lang="nb-NO" b="1" baseline="0" dirty="0"/>
          </a:p>
          <a:p>
            <a:r>
              <a:rPr lang="nb-NO" b="0" baseline="0" dirty="0"/>
              <a:t>Hovedkontoret ligger på Hovden helsehus åpningstider mandag til fredag 8-15.00</a:t>
            </a:r>
          </a:p>
          <a:p>
            <a:r>
              <a:rPr lang="nb-NO" b="0" baseline="0" dirty="0"/>
              <a:t>Det er og et helsehus i Bykle som akkurat er gjenåpnet etter ombygging. Der er det åpent en dag i uken. Så uansett så er et Hovden legekontor det nærmeste og som dere må henvende dere til .</a:t>
            </a:r>
          </a:p>
          <a:p>
            <a:endParaRPr lang="nb-NO" b="0" baseline="0" dirty="0"/>
          </a:p>
          <a:p>
            <a:r>
              <a:rPr lang="nb-NO" b="0" baseline="0" dirty="0"/>
              <a:t>Det er 2 leger som er der fast, men på grunn av smitteverns arbeid er det kun en lege som tar imot pasienter inntil videre, i tillegg har vi som regel hvert halvår en ny lege som er i spesialisering, som også tar imot pasienter. </a:t>
            </a:r>
          </a:p>
          <a:p>
            <a:endParaRPr lang="nb-NO" b="0" baseline="0" dirty="0"/>
          </a:p>
          <a:p>
            <a:r>
              <a:rPr lang="nb-NO" b="0" baseline="0" dirty="0"/>
              <a:t>Når elever oppholder seg i kommunen har de har rett på akutt legehjelp, på lik linje som turister.  </a:t>
            </a:r>
          </a:p>
          <a:p>
            <a:endParaRPr lang="nb-NO" b="0" baseline="0" dirty="0"/>
          </a:p>
          <a:p>
            <a:r>
              <a:rPr lang="nb-NO" b="0" baseline="0" dirty="0"/>
              <a:t>Legevakt telefonen er da på nummer 116117. </a:t>
            </a:r>
          </a:p>
          <a:p>
            <a:endParaRPr lang="nb-NO" b="0" baseline="0" dirty="0"/>
          </a:p>
          <a:p>
            <a:endParaRPr lang="nb-NO" b="0" baseline="0" dirty="0"/>
          </a:p>
          <a:p>
            <a:endParaRPr lang="nb-NO" b="0" baseline="0" dirty="0"/>
          </a:p>
          <a:p>
            <a:endParaRPr lang="nb-NO" baseline="0" dirty="0"/>
          </a:p>
          <a:p>
            <a:endParaRPr lang="nb-NO" baseline="0" dirty="0"/>
          </a:p>
          <a:p>
            <a:endParaRPr lang="nb-NO" baseline="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26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Psykisk</a:t>
            </a:r>
            <a:r>
              <a:rPr lang="nb-NO" baseline="0" dirty="0"/>
              <a:t> helse og rus:</a:t>
            </a:r>
          </a:p>
          <a:p>
            <a:endParaRPr lang="nb-NO" baseline="0" dirty="0"/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Tjenesteområdet er tverrfaglig sammensett med psykiatrisk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sykepleiar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, ruskonsulent og psykolog.</a:t>
            </a:r>
          </a:p>
          <a:p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Tjenesten er ansvarlig for å forebygge, diagnostisere og behandle innenfor psykisk helse og avhengighet.</a:t>
            </a:r>
            <a:endParaRPr lang="nn-NO" sz="1200" b="1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nn-NO" sz="1200" b="1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Alle kommunale hjelpeinstansar kan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henvise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til oss. Når det gjelder barn og unge under 16år, må begge foreldra gi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samtykke.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Men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 d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et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 skal være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lavterskel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</a:rPr>
              <a:t> å ta kontakt! Dermed er det---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ikke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krav om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henvisning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,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og </a:t>
            </a:r>
            <a:r>
              <a:rPr lang="nn-NO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innbyggere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, elever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og dere foreldre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kan ta direkte kontakt.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998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Fysioterapi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tjensten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: 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Fysioterapeut Kenneth Fyhn. Han 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older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til i Bykle og på Hovden helsehus. 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Fysioterapeuter tilbyr undersøking, behandling, trening og tilrettelegging til de som har utfordringer knyttet til bevegelse og aktivitet.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Fysioterapeuter har rett til å undersøke og behandle uten henvisning fra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lege og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eller andre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helsepersonell.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Han har tett samarbeid med skolen og de ulike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trenerene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hvis det skulle være utfordringer eller behov blant elevene.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119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Skolehelsetjenesten samarbeider med skolen og er et bindeledd mellom elevene, skolen og andre helsetjenester som for eksempel fastlege, psykisk helse, NAV, og kan henvise eleven videre ved behov.</a:t>
            </a:r>
          </a:p>
          <a:p>
            <a:pPr>
              <a:lnSpc>
                <a:spcPct val="200000"/>
              </a:lnSpc>
            </a:pPr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Ved ulike helseutfordringer som kommer i veien for læring, kan foreldre elever eller lærere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involvere skolehelsetjenesten. Og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jeg kan da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ved behov,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sørge for ekstra tilrettelegging og tettere oppfølging.</a:t>
            </a:r>
            <a:r>
              <a:rPr lang="nb-NO" dirty="0"/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Tett samarbeid med </a:t>
            </a:r>
            <a:r>
              <a:rPr lang="nb-NO" dirty="0" err="1"/>
              <a:t>rådgjevar</a:t>
            </a:r>
            <a:r>
              <a:rPr lang="nb-NO" dirty="0"/>
              <a:t> ev. </a:t>
            </a:r>
            <a:r>
              <a:rPr lang="nb-NO" dirty="0" err="1"/>
              <a:t>kontaklærar</a:t>
            </a:r>
            <a:r>
              <a:rPr lang="nb-NO" dirty="0"/>
              <a:t> og trenere</a:t>
            </a:r>
          </a:p>
          <a:p>
            <a:pPr>
              <a:lnSpc>
                <a:spcPct val="200000"/>
              </a:lnSpc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>
              <a:lnSpc>
                <a:spcPct val="200000"/>
              </a:lnSpc>
            </a:pP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Tilstede</a:t>
            </a:r>
            <a:r>
              <a:rPr lang="nb-NO" sz="1200" b="1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på skolen hver onsdag:</a:t>
            </a: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Tilgjengelig for </a:t>
            </a:r>
            <a:r>
              <a:rPr lang="nb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Drop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-in på kontoret og de kan få gyldig fravær for å snakke med meg. LAVTERSKEL</a:t>
            </a:r>
          </a:p>
          <a:p>
            <a:pPr>
              <a:lnSpc>
                <a:spcPct val="200000"/>
              </a:lnSpc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Ellers bistår jeg i undervisning i ulike helserelaterte temaer., tilbyr vaksinasjon som influensa vaksine og meningokokkvaksinen til russ. </a:t>
            </a:r>
          </a:p>
          <a:p>
            <a:pPr>
              <a:lnSpc>
                <a:spcPct val="200000"/>
              </a:lnSpc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Helsestasjon for ungdom kvar mandag</a:t>
            </a:r>
            <a:r>
              <a:rPr lang="nb-NO" b="1" baseline="0" dirty="0"/>
              <a:t> etter skoletid. </a:t>
            </a:r>
            <a:endParaRPr lang="nb-NO" b="1" dirty="0"/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Drop-in</a:t>
            </a:r>
            <a:r>
              <a:rPr lang="nb-NO" baseline="0" dirty="0"/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2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Hvor</a:t>
            </a:r>
            <a:r>
              <a:rPr lang="nb-NO" baseline="0" dirty="0"/>
              <a:t> ungdom mellom 13-15 kan få snakke eller få hjelp innen psykisk eller seksuell og reproduktiv helse.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124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1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Fravær</a:t>
            </a:r>
            <a:r>
              <a:rPr lang="nn-NO" sz="1200" b="1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og </a:t>
            </a:r>
            <a:r>
              <a:rPr lang="nn-NO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legeærklæring</a:t>
            </a:r>
            <a:r>
              <a:rPr lang="nn-NO" sz="1200" b="1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:</a:t>
            </a:r>
          </a:p>
          <a:p>
            <a:endParaRPr lang="nn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nn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dirty="0"/>
              <a:t>Eleven har krav på legetilsyn ved akutt sykdom, dersom helsehjelpa er </a:t>
            </a:r>
            <a:r>
              <a:rPr lang="nb-NO" dirty="0" err="1"/>
              <a:t>påtrengande</a:t>
            </a:r>
            <a:r>
              <a:rPr lang="nb-NO" dirty="0"/>
              <a:t> nødvendig (jfr. Helsepersonelloven§7).</a:t>
            </a:r>
          </a:p>
          <a:p>
            <a:endParaRPr lang="nb-NO" dirty="0"/>
          </a:p>
          <a:p>
            <a:r>
              <a:rPr lang="nb-NO" dirty="0"/>
              <a:t>Tilstand som </a:t>
            </a:r>
            <a:r>
              <a:rPr lang="nb-NO" dirty="0" err="1"/>
              <a:t>ikkje</a:t>
            </a:r>
            <a:r>
              <a:rPr lang="nb-NO" dirty="0"/>
              <a:t> krever umiddelbar undersøking og behandling blir </a:t>
            </a:r>
            <a:r>
              <a:rPr lang="nb-NO" dirty="0" err="1"/>
              <a:t>ikkje</a:t>
            </a:r>
            <a:r>
              <a:rPr lang="nb-NO" dirty="0"/>
              <a:t> prioritert og vil </a:t>
            </a:r>
            <a:r>
              <a:rPr lang="nb-NO" dirty="0" err="1"/>
              <a:t>oftast</a:t>
            </a:r>
            <a:r>
              <a:rPr lang="nb-NO" dirty="0"/>
              <a:t> bli avvist ved forespørsel om hastetime. </a:t>
            </a:r>
          </a:p>
          <a:p>
            <a:endParaRPr lang="nb-NO" dirty="0"/>
          </a:p>
          <a:p>
            <a:r>
              <a:rPr lang="nb-NO" dirty="0"/>
              <a:t>Tilstander der behov kun er dokumentasjon av </a:t>
            </a:r>
            <a:r>
              <a:rPr lang="nb-NO" dirty="0" err="1"/>
              <a:t>skulefråvær</a:t>
            </a:r>
            <a:r>
              <a:rPr lang="nb-NO" dirty="0"/>
              <a:t>, vil </a:t>
            </a:r>
            <a:r>
              <a:rPr lang="nb-NO" dirty="0" err="1"/>
              <a:t>difor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falle inn under legen si plikt til å yte </a:t>
            </a:r>
            <a:r>
              <a:rPr lang="nb-NO" dirty="0" err="1"/>
              <a:t>øyeblikkeleg</a:t>
            </a:r>
            <a:r>
              <a:rPr lang="nb-NO" dirty="0"/>
              <a:t> hjelp.</a:t>
            </a:r>
          </a:p>
          <a:p>
            <a:endParaRPr lang="nn-NO" sz="1200" b="0" i="0" kern="1200" baseline="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3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Fastlegen skal vere tilgjengeleg for pasientane sine og skal prioritere desse framfor personar som ikkje står på lista til legen. 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b-NO" dirty="0"/>
              <a:t>Dette kan medføre </a:t>
            </a:r>
            <a:r>
              <a:rPr lang="nb-NO" dirty="0" err="1"/>
              <a:t>urimeleg</a:t>
            </a:r>
            <a:r>
              <a:rPr lang="nb-NO" dirty="0"/>
              <a:t> forskjellsbehandling for </a:t>
            </a:r>
            <a:r>
              <a:rPr lang="nb-NO" dirty="0" err="1"/>
              <a:t>hybelbebuarar</a:t>
            </a:r>
            <a:r>
              <a:rPr lang="nb-NO" dirty="0"/>
              <a:t> som </a:t>
            </a:r>
            <a:r>
              <a:rPr lang="nb-NO" dirty="0" err="1"/>
              <a:t>ikkje</a:t>
            </a:r>
            <a:r>
              <a:rPr lang="nb-NO" dirty="0"/>
              <a:t> har bytt fastlege. </a:t>
            </a:r>
          </a:p>
          <a:p>
            <a:endParaRPr lang="nb-NO" dirty="0"/>
          </a:p>
          <a:p>
            <a:r>
              <a:rPr lang="nb-NO" b="1" dirty="0"/>
              <a:t>Det oppfordras til å bytte fastlege. </a:t>
            </a:r>
          </a:p>
          <a:p>
            <a:endParaRPr lang="nn-NO" sz="1200" b="0" i="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Du kan sjølv velje kva for ein lege du vil ha som fastlege, men legen må ha ledig kapasitet og vere med i fastlegeordninga. Du kan velje ein fastlege i ein annan kommune enn den du bur i,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så det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ikke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et krav at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adressen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må </a:t>
            </a:r>
            <a:r>
              <a:rPr lang="nn-N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endres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i folkeregisteret.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196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59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94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86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82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45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05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27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1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28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- Fargebakgrunn">
    <p:bg>
      <p:bgPr>
        <a:solidFill>
          <a:srgbClr val="D7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86386" y="3559773"/>
            <a:ext cx="8287975" cy="5236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cap="all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dirty="0"/>
              <a:t>STOR OVERSKRIFT</a:t>
            </a:r>
          </a:p>
        </p:txBody>
      </p:sp>
      <p:pic>
        <p:nvPicPr>
          <p:cNvPr id="5" name="Bilde 4" descr="L SRkrull_del_pp_9C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8784" cy="1310640"/>
          </a:xfrm>
          <a:prstGeom prst="rect">
            <a:avLst/>
          </a:prstGeom>
        </p:spPr>
      </p:pic>
      <p:pic>
        <p:nvPicPr>
          <p:cNvPr id="7" name="Bilde 6" descr="Bykle kommune_or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" y="2154381"/>
            <a:ext cx="5760640" cy="9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1487283"/>
            <a:ext cx="10413061" cy="4334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cap="all">
                <a:latin typeface="Arial"/>
                <a:cs typeface="Arial"/>
              </a:defRPr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4919" y="1890904"/>
            <a:ext cx="10413555" cy="434640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Bilde 8" descr="L SRkrull_del_pp_9C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8784" cy="1310640"/>
          </a:xfrm>
          <a:prstGeom prst="rect">
            <a:avLst/>
          </a:prstGeom>
        </p:spPr>
      </p:pic>
      <p:pic>
        <p:nvPicPr>
          <p:cNvPr id="7" name="Bilde 6" descr="Bykle kommune_or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53" y="365387"/>
            <a:ext cx="2853120" cy="4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42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95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05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07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2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238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92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85FE83-39A8-4913-B840-05AA5AEC1512}" type="datetimeFigureOut">
              <a:rPr lang="nb-NO" smtClean="0"/>
              <a:t>08.08.2024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1F10-53EA-428A-8C80-56177B3B20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82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a.gripsgard.mosnesset@setesdal.vgs.n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hybel@hovdenskigymnas.n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E9DDF1-EF3B-4C99-A4B5-3D5B87AE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Avdeling Hovden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E94656-57A6-457A-BA95-53F28AAF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u="sng" dirty="0"/>
          </a:p>
          <a:p>
            <a:pPr marL="0" indent="0">
              <a:buNone/>
            </a:pPr>
            <a:r>
              <a:rPr lang="nb-NO" u="sng" dirty="0"/>
              <a:t>Kontaktlærere:</a:t>
            </a:r>
          </a:p>
          <a:p>
            <a:r>
              <a:rPr lang="nb-NO" dirty="0"/>
              <a:t>1STA – Mia Gripsgård Mosnesset (976 10 366)</a:t>
            </a:r>
          </a:p>
          <a:p>
            <a:pPr marL="0" indent="0">
              <a:buNone/>
            </a:pPr>
            <a:r>
              <a:rPr lang="nb-NO" dirty="0"/>
              <a:t>                Thoralf Hildebrandt (915 51 944)</a:t>
            </a:r>
          </a:p>
          <a:p>
            <a:r>
              <a:rPr lang="nb-NO" dirty="0"/>
              <a:t>2STA – Bjarte Haugsgjerd (992 69 733)</a:t>
            </a:r>
          </a:p>
          <a:p>
            <a:r>
              <a:rPr lang="nb-NO" dirty="0"/>
              <a:t>3STA – Berit Follerås (911 91 672)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0600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43D0E1-AA3E-3F07-A9BA-C7C6C512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EBEBEB"/>
                </a:solidFill>
              </a:rPr>
              <a:t>Annet nyttig: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1078081E-A264-5796-2439-337E16CCC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71057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71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Informasjon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helsetenesta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02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Legetenesta</a:t>
            </a:r>
            <a:r>
              <a:rPr lang="nb-NO" dirty="0"/>
              <a:t>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Helsehus på Hovden, </a:t>
            </a:r>
            <a:r>
              <a:rPr lang="nb-NO" dirty="0" err="1"/>
              <a:t>ope</a:t>
            </a:r>
            <a:r>
              <a:rPr lang="nb-NO" dirty="0"/>
              <a:t> </a:t>
            </a:r>
            <a:r>
              <a:rPr lang="nb-NO" dirty="0" err="1"/>
              <a:t>måndag</a:t>
            </a:r>
            <a:r>
              <a:rPr lang="nb-NO" dirty="0"/>
              <a:t>-fredag 08:00-15:00</a:t>
            </a:r>
          </a:p>
          <a:p>
            <a:endParaRPr lang="nb-NO" dirty="0"/>
          </a:p>
          <a:p>
            <a:r>
              <a:rPr lang="nb-NO" dirty="0"/>
              <a:t>Fastleger</a:t>
            </a:r>
          </a:p>
          <a:p>
            <a:endParaRPr lang="nb-NO" dirty="0"/>
          </a:p>
          <a:p>
            <a:r>
              <a:rPr lang="nb-NO" dirty="0" err="1"/>
              <a:t>Elevar</a:t>
            </a:r>
            <a:r>
              <a:rPr lang="nb-NO" dirty="0"/>
              <a:t> har rett på akutt legehjelp</a:t>
            </a:r>
          </a:p>
          <a:p>
            <a:endParaRPr lang="nb-NO" dirty="0"/>
          </a:p>
          <a:p>
            <a:r>
              <a:rPr lang="nb-NO" dirty="0"/>
              <a:t>Legevakt 116117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64" y="3212976"/>
            <a:ext cx="4065380" cy="271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7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Psykisk helse og rus: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Psykolog </a:t>
            </a:r>
          </a:p>
          <a:p>
            <a:endParaRPr lang="nb-NO" dirty="0"/>
          </a:p>
          <a:p>
            <a:r>
              <a:rPr lang="nb-NO" dirty="0"/>
              <a:t>Psykiatrisk sjukepleiar</a:t>
            </a:r>
          </a:p>
          <a:p>
            <a:endParaRPr lang="nb-NO" dirty="0"/>
          </a:p>
          <a:p>
            <a:r>
              <a:rPr lang="nb-NO" dirty="0"/>
              <a:t>Ruskonsulent </a:t>
            </a:r>
          </a:p>
          <a:p>
            <a:endParaRPr lang="nb-NO" dirty="0"/>
          </a:p>
          <a:p>
            <a:r>
              <a:rPr lang="nb-NO" dirty="0"/>
              <a:t>Lavterskel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511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Fysioterapi: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Hovden Helsehus </a:t>
            </a:r>
          </a:p>
          <a:p>
            <a:endParaRPr lang="nb-NO" dirty="0"/>
          </a:p>
          <a:p>
            <a:r>
              <a:rPr lang="nb-NO" dirty="0"/>
              <a:t>Samarbeider med </a:t>
            </a:r>
            <a:r>
              <a:rPr lang="nb-NO" dirty="0" err="1"/>
              <a:t>skulen</a:t>
            </a:r>
            <a:r>
              <a:rPr lang="nb-NO" dirty="0"/>
              <a:t> og </a:t>
            </a:r>
            <a:r>
              <a:rPr lang="nb-NO" dirty="0" err="1"/>
              <a:t>dei</a:t>
            </a:r>
            <a:r>
              <a:rPr lang="nb-NO" dirty="0"/>
              <a:t> ulike </a:t>
            </a:r>
            <a:r>
              <a:rPr lang="nb-NO" dirty="0" err="1"/>
              <a:t>trenarane</a:t>
            </a:r>
            <a:endParaRPr lang="nb-NO" dirty="0"/>
          </a:p>
          <a:p>
            <a:endParaRPr lang="nb-NO" dirty="0"/>
          </a:p>
          <a:p>
            <a:r>
              <a:rPr lang="nb-NO" dirty="0"/>
              <a:t>Individuell oppfølging ved behov</a:t>
            </a:r>
          </a:p>
        </p:txBody>
      </p:sp>
    </p:spTree>
    <p:extLst>
      <p:ext uri="{BB962C8B-B14F-4D97-AF65-F5344CB8AC3E}">
        <p14:creationId xmlns:p14="http://schemas.microsoft.com/office/powerpoint/2010/main" val="380124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Skulehelsetenesta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r>
              <a:rPr lang="nb-NO" dirty="0" err="1"/>
              <a:t>Helsesjukepleiar</a:t>
            </a:r>
            <a:r>
              <a:rPr lang="nb-NO" dirty="0"/>
              <a:t> Ingrid Bjønnes</a:t>
            </a:r>
          </a:p>
          <a:p>
            <a:endParaRPr lang="nb-NO" dirty="0"/>
          </a:p>
          <a:p>
            <a:r>
              <a:rPr lang="nb-NO" dirty="0" err="1"/>
              <a:t>Tilstades</a:t>
            </a:r>
            <a:r>
              <a:rPr lang="nb-NO" dirty="0"/>
              <a:t> på </a:t>
            </a:r>
            <a:r>
              <a:rPr lang="nb-NO" dirty="0" err="1"/>
              <a:t>skulen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dag per veke</a:t>
            </a:r>
          </a:p>
          <a:p>
            <a:endParaRPr lang="nb-NO" dirty="0"/>
          </a:p>
          <a:p>
            <a:r>
              <a:rPr lang="nb-NO" dirty="0"/>
              <a:t>Helsestasjon for ungdom kvar veke</a:t>
            </a:r>
          </a:p>
          <a:p>
            <a:endParaRPr lang="nb-NO" dirty="0"/>
          </a:p>
          <a:p>
            <a:r>
              <a:rPr lang="nb-NO" dirty="0"/>
              <a:t>Lavterskel</a:t>
            </a:r>
          </a:p>
          <a:p>
            <a:endParaRPr lang="nb-NO" dirty="0"/>
          </a:p>
          <a:p>
            <a:r>
              <a:rPr lang="nb-NO" dirty="0"/>
              <a:t>Individuell oppfølging ved behov </a:t>
            </a:r>
          </a:p>
          <a:p>
            <a:endParaRPr lang="nb-NO" dirty="0"/>
          </a:p>
          <a:p>
            <a:r>
              <a:rPr lang="nb-NO" dirty="0"/>
              <a:t>Tett samarbeid med </a:t>
            </a:r>
            <a:r>
              <a:rPr lang="nb-NO" dirty="0" err="1"/>
              <a:t>rådgjevar</a:t>
            </a:r>
            <a:r>
              <a:rPr lang="nb-NO" dirty="0"/>
              <a:t> ev. </a:t>
            </a:r>
            <a:r>
              <a:rPr lang="nb-NO" dirty="0" err="1"/>
              <a:t>kontaklærar</a:t>
            </a:r>
            <a:r>
              <a:rPr lang="nb-NO" dirty="0"/>
              <a:t> og trenere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11" y="2996952"/>
            <a:ext cx="3167844" cy="21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Fråvær</a:t>
            </a:r>
            <a:r>
              <a:rPr lang="nb-NO" dirty="0"/>
              <a:t> og legeerklæring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Eleven har krav på legetilsyn ved akutt sykdom, dersom helsehjelpa er </a:t>
            </a:r>
            <a:r>
              <a:rPr lang="nb-NO" dirty="0" err="1"/>
              <a:t>påtrengande</a:t>
            </a:r>
            <a:r>
              <a:rPr lang="nb-NO" dirty="0"/>
              <a:t> nødvendig (jfr. Helsepersonelloven§7).</a:t>
            </a:r>
          </a:p>
          <a:p>
            <a:endParaRPr lang="nb-NO" dirty="0"/>
          </a:p>
          <a:p>
            <a:r>
              <a:rPr lang="nb-NO" dirty="0"/>
              <a:t>Tilstand som </a:t>
            </a:r>
            <a:r>
              <a:rPr lang="nb-NO" dirty="0" err="1"/>
              <a:t>ikkje</a:t>
            </a:r>
            <a:r>
              <a:rPr lang="nb-NO" dirty="0"/>
              <a:t> krever umiddelbar undersøking og behandling blir </a:t>
            </a:r>
            <a:r>
              <a:rPr lang="nb-NO" dirty="0" err="1"/>
              <a:t>ikkje</a:t>
            </a:r>
            <a:r>
              <a:rPr lang="nb-NO" dirty="0"/>
              <a:t> prioritert og vil </a:t>
            </a:r>
            <a:r>
              <a:rPr lang="nb-NO" dirty="0" err="1"/>
              <a:t>oftast</a:t>
            </a:r>
            <a:r>
              <a:rPr lang="nb-NO" dirty="0"/>
              <a:t> bli avvist ved forespørsel om hastetime. </a:t>
            </a:r>
          </a:p>
          <a:p>
            <a:endParaRPr lang="nb-NO" dirty="0"/>
          </a:p>
          <a:p>
            <a:r>
              <a:rPr lang="nb-NO" dirty="0"/>
              <a:t>Tilstander der behov kun er dokumentasjon av </a:t>
            </a:r>
            <a:r>
              <a:rPr lang="nb-NO" dirty="0" err="1"/>
              <a:t>skulefråvær</a:t>
            </a:r>
            <a:r>
              <a:rPr lang="nb-NO" dirty="0"/>
              <a:t>, vil </a:t>
            </a:r>
            <a:r>
              <a:rPr lang="nb-NO" dirty="0" err="1"/>
              <a:t>difor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falle inn under legen si plikt til å yte </a:t>
            </a:r>
            <a:r>
              <a:rPr lang="nb-NO" dirty="0" err="1"/>
              <a:t>øyeblikkeleg</a:t>
            </a:r>
            <a:r>
              <a:rPr lang="nb-NO" dirty="0"/>
              <a:t> hjelp.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852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Plikta til å yte helsehjelp </a:t>
            </a:r>
            <a:r>
              <a:rPr lang="nb-NO" dirty="0" err="1"/>
              <a:t>omfattar</a:t>
            </a:r>
            <a:r>
              <a:rPr lang="nb-NO" dirty="0"/>
              <a:t> i utgangspunktet </a:t>
            </a:r>
            <a:r>
              <a:rPr lang="nb-NO" dirty="0" err="1"/>
              <a:t>dei</a:t>
            </a:r>
            <a:r>
              <a:rPr lang="nb-NO" dirty="0"/>
              <a:t> pasienter som står på fastlegen si liste. </a:t>
            </a:r>
          </a:p>
          <a:p>
            <a:endParaRPr lang="nb-NO" dirty="0"/>
          </a:p>
          <a:p>
            <a:r>
              <a:rPr lang="nb-NO" dirty="0"/>
              <a:t>Dette kan medføre </a:t>
            </a:r>
            <a:r>
              <a:rPr lang="nb-NO" dirty="0" err="1"/>
              <a:t>urimeleg</a:t>
            </a:r>
            <a:r>
              <a:rPr lang="nb-NO" dirty="0"/>
              <a:t> forskjellsbehandling for elever som </a:t>
            </a:r>
            <a:r>
              <a:rPr lang="nb-NO" dirty="0" err="1"/>
              <a:t>ikkje</a:t>
            </a:r>
            <a:r>
              <a:rPr lang="nb-NO" dirty="0"/>
              <a:t> har bytt fastlege. </a:t>
            </a:r>
          </a:p>
          <a:p>
            <a:endParaRPr lang="nb-NO" dirty="0"/>
          </a:p>
          <a:p>
            <a:r>
              <a:rPr lang="nb-NO" b="1" dirty="0"/>
              <a:t>Det oppfordras til å bytte fastlege.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933057"/>
            <a:ext cx="3582287" cy="255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5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BAB56D-92E8-95C9-656E-B338B4AE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Hvem er ansatt hvor?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B0810E-67D1-F3AB-D1A5-C6B78A27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Ansatte</a:t>
            </a:r>
          </a:p>
          <a:p>
            <a:pPr marL="0" indent="0">
              <a:buNone/>
            </a:pPr>
            <a:r>
              <a:rPr lang="nb-NO" dirty="0" err="1"/>
              <a:t>Lærarane</a:t>
            </a:r>
            <a:r>
              <a:rPr lang="nb-NO" dirty="0"/>
              <a:t> er ansatt på Setesdal </a:t>
            </a:r>
            <a:r>
              <a:rPr lang="nb-NO" dirty="0" err="1"/>
              <a:t>vgs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Gro Gakkestad – Kontor med arbeidsoppgaver både på Setesdal </a:t>
            </a:r>
            <a:r>
              <a:rPr lang="nb-NO" dirty="0" err="1"/>
              <a:t>vgs</a:t>
            </a:r>
            <a:r>
              <a:rPr lang="nb-NO" dirty="0"/>
              <a:t> og HSG</a:t>
            </a:r>
          </a:p>
          <a:p>
            <a:pPr marL="0" indent="0">
              <a:buNone/>
            </a:pPr>
            <a:r>
              <a:rPr lang="nb-NO" dirty="0" err="1"/>
              <a:t>Trenarane</a:t>
            </a:r>
            <a:r>
              <a:rPr lang="nb-NO" dirty="0"/>
              <a:t>/instruktør og hybeltilsyn er ansatt på HSG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533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0E146E2-B96A-C589-373E-3F38727B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Hva gjør skigymnaset?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D5E7E5-EF7D-1EB4-7396-6109A5EC9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dirty="0"/>
              <a:t>Har ansvar for trening og oppfølging av det idrettslige opplegget</a:t>
            </a:r>
          </a:p>
          <a:p>
            <a:r>
              <a:rPr lang="nb-NO" dirty="0"/>
              <a:t>Skriver og følger opp kontrakter med utøverne</a:t>
            </a:r>
          </a:p>
          <a:p>
            <a:r>
              <a:rPr lang="nb-NO" dirty="0"/>
              <a:t>Disponerer busser til transport til og fra treninger, samlinger og renn</a:t>
            </a:r>
          </a:p>
          <a:p>
            <a:r>
              <a:rPr lang="nb-NO" dirty="0"/>
              <a:t>Middagsordning mandag – torsdag på Furumo kafé</a:t>
            </a:r>
          </a:p>
          <a:p>
            <a:r>
              <a:rPr lang="nb-NO" dirty="0"/>
              <a:t>Samarbeider med Olympiatoppen Sør</a:t>
            </a:r>
          </a:p>
          <a:p>
            <a:r>
              <a:rPr lang="nb-NO" dirty="0"/>
              <a:t>Har ansvar for driften av hybelbygg</a:t>
            </a:r>
          </a:p>
        </p:txBody>
      </p:sp>
    </p:spTree>
    <p:extLst>
      <p:ext uri="{BB962C8B-B14F-4D97-AF65-F5344CB8AC3E}">
        <p14:creationId xmlns:p14="http://schemas.microsoft.com/office/powerpoint/2010/main" val="3575321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9765D6A-062B-4B2C-B2DF-61B277BD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Rådgivertjenesten: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5922AB7-FFB5-4FBA-A666-1EAD37BF1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b="1" dirty="0"/>
              <a:t>Mia Gripsgård Mosnesset </a:t>
            </a:r>
            <a:r>
              <a:rPr lang="nb-NO" dirty="0"/>
              <a:t>(976 10 366)</a:t>
            </a:r>
          </a:p>
          <a:p>
            <a:r>
              <a:rPr lang="nb-NO" b="1" dirty="0"/>
              <a:t>Mail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mia.gripsgard.mosnesset@setesdal.vgs.no</a:t>
            </a:r>
            <a:r>
              <a:rPr lang="nb-NO" dirty="0"/>
              <a:t> </a:t>
            </a:r>
          </a:p>
          <a:p>
            <a:r>
              <a:rPr lang="nb-NO" b="1" dirty="0" err="1"/>
              <a:t>Sosialpedagogisk</a:t>
            </a:r>
            <a:r>
              <a:rPr lang="nb-NO" b="1" dirty="0"/>
              <a:t> rådgiver </a:t>
            </a:r>
            <a:r>
              <a:rPr lang="nb-NO" dirty="0"/>
              <a:t>– </a:t>
            </a:r>
            <a:r>
              <a:rPr lang="nb-NO" b="1" dirty="0"/>
              <a:t>kartlegger behov </a:t>
            </a:r>
            <a:r>
              <a:rPr lang="nb-NO" dirty="0"/>
              <a:t>og er </a:t>
            </a:r>
            <a:r>
              <a:rPr lang="nb-NO" b="1" dirty="0"/>
              <a:t>bindeledd</a:t>
            </a:r>
            <a:r>
              <a:rPr lang="nb-NO" dirty="0"/>
              <a:t> mellom skole og pedagogisk-psykologisk  tjeneste (PPT-Agder) og kommunalt helsevesen </a:t>
            </a:r>
          </a:p>
          <a:p>
            <a:r>
              <a:rPr lang="nb-NO" b="1" dirty="0"/>
              <a:t>Utdannings- og karriereveileder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820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2BA7AB-788D-D818-0E60-B445BF1D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Hybeltilsyn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054EFE-AFFA-3CB8-1EF7-86224FBB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dirty="0"/>
              <a:t>Per Øyvind Asbjørnsen: 997 04 772 </a:t>
            </a:r>
          </a:p>
          <a:p>
            <a:r>
              <a:rPr lang="nb-NO" dirty="0"/>
              <a:t>Eva-Lill Hermansen: 943 72 763</a:t>
            </a:r>
          </a:p>
          <a:p>
            <a:r>
              <a:rPr lang="nb-NO" dirty="0"/>
              <a:t>Erik Johan </a:t>
            </a:r>
            <a:r>
              <a:rPr lang="nb-NO" dirty="0" err="1"/>
              <a:t>Sørbotten</a:t>
            </a:r>
            <a:r>
              <a:rPr lang="nb-NO" dirty="0"/>
              <a:t>: 901 86 965</a:t>
            </a:r>
          </a:p>
          <a:p>
            <a:r>
              <a:rPr lang="nb-NO" dirty="0"/>
              <a:t>Vakttelefon: 476 78 817</a:t>
            </a:r>
          </a:p>
          <a:p>
            <a:r>
              <a:rPr lang="nb-NO" dirty="0">
                <a:hlinkClick r:id="rId2"/>
              </a:rPr>
              <a:t>hybel@hovdenskigymnas.no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56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061F3B-091E-5BFF-73CE-BC3949F8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Foreldrekonferanser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19B64-2E3E-1E51-B60F-47E5D95A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dirty="0"/>
              <a:t>Lørdag 12. oktober</a:t>
            </a:r>
          </a:p>
          <a:p>
            <a:r>
              <a:rPr lang="nb-NO" dirty="0"/>
              <a:t>Konferanser med trenere, kontaktlærere, faglærere og hybeltilsyn</a:t>
            </a:r>
          </a:p>
          <a:p>
            <a:r>
              <a:rPr lang="nb-NO" dirty="0"/>
              <a:t>Informasjon om påmelding til konferanser kommer i september</a:t>
            </a:r>
          </a:p>
        </p:txBody>
      </p:sp>
    </p:spTree>
    <p:extLst>
      <p:ext uri="{BB962C8B-B14F-4D97-AF65-F5344CB8AC3E}">
        <p14:creationId xmlns:p14="http://schemas.microsoft.com/office/powerpoint/2010/main" val="257057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DD0F99-C881-4AA7-9132-FEDD293E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Studiespesialisering på avd. Hovden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5E0DED-105D-454C-B828-D24636E5E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b="1" dirty="0"/>
              <a:t>VG1 likt for alle, men: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b="1" dirty="0"/>
              <a:t>Matematikk </a:t>
            </a:r>
            <a:r>
              <a:rPr lang="nb-NO" dirty="0"/>
              <a:t>1P(</a:t>
            </a:r>
            <a:r>
              <a:rPr lang="nb-NO" dirty="0" err="1"/>
              <a:t>raktisk</a:t>
            </a:r>
            <a:r>
              <a:rPr lang="nb-NO" dirty="0"/>
              <a:t>) eller 1T(</a:t>
            </a:r>
            <a:r>
              <a:rPr lang="nb-NO" dirty="0" err="1"/>
              <a:t>eoretisk</a:t>
            </a:r>
            <a:r>
              <a:rPr lang="nb-NO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b="1" dirty="0"/>
              <a:t>Tysk 1 eller 2 </a:t>
            </a:r>
            <a:r>
              <a:rPr lang="nb-NO" dirty="0"/>
              <a:t>avhengig av om du har hatt tysk i 10. klasse eller ikke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Ikke hatt fremmedspråk på ungdomskolen = 3 år med tysk i </a:t>
            </a:r>
            <a:r>
              <a:rPr lang="nb-NO" dirty="0" err="1"/>
              <a:t>vgs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2040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362E25-0F16-43BA-B0A0-6620E319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Valg av programområde i Vg2 og Vg3: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D8A42E-154F-47BB-A517-B298D9C2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700" b="1"/>
              <a:t>Fordypning i to fag innenfor samme programområde.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700"/>
              <a:t>2 programområder å velge mellom:</a:t>
            </a:r>
          </a:p>
          <a:p>
            <a:pPr>
              <a:lnSpc>
                <a:spcPct val="90000"/>
              </a:lnSpc>
            </a:pPr>
            <a:r>
              <a:rPr lang="nb-NO" sz="1700" b="1"/>
              <a:t>Realfag</a:t>
            </a:r>
            <a:r>
              <a:rPr lang="nb-NO" sz="1700"/>
              <a:t> og </a:t>
            </a:r>
            <a:r>
              <a:rPr lang="nb-NO" sz="1700" b="1"/>
              <a:t>Språk, samfunnsfag og økonomi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700" b="1"/>
              <a:t>VG2: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nb-NO" sz="1700" b="1"/>
              <a:t>Realfag</a:t>
            </a:r>
            <a:r>
              <a:rPr lang="nb-NO" sz="1700"/>
              <a:t> (Matte R1, Fysikk 1, Biologi 1)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nb-NO" sz="1700" b="1"/>
              <a:t>Språk, samfunnsfag og økonomi </a:t>
            </a:r>
            <a:r>
              <a:rPr lang="nb-NO" sz="1700"/>
              <a:t>(Matte 2P, Sosiologi og Økonomistyring)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700" b="1"/>
              <a:t>VG3: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nb-NO" sz="1700" b="1"/>
              <a:t>Realfag</a:t>
            </a:r>
            <a:r>
              <a:rPr lang="nb-NO" sz="1700"/>
              <a:t> (Matte R2, Biologi 2)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nb-NO" sz="1700" b="1"/>
              <a:t>Språk, samfunnsfag og økonomi </a:t>
            </a:r>
            <a:r>
              <a:rPr lang="nb-NO" sz="1700"/>
              <a:t>(Sosialkunnskap og Økonomi og ledelse)</a:t>
            </a:r>
          </a:p>
        </p:txBody>
      </p:sp>
    </p:spTree>
    <p:extLst>
      <p:ext uri="{BB962C8B-B14F-4D97-AF65-F5344CB8AC3E}">
        <p14:creationId xmlns:p14="http://schemas.microsoft.com/office/powerpoint/2010/main" val="164971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6D9F850-384B-41DC-B903-2CD57086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600">
                <a:solidFill>
                  <a:srgbClr val="FFFFFF"/>
                </a:solidFill>
              </a:rPr>
              <a:t>I tillegg må elevene ha et 5-timersfag hvert av årene i Vg2 og Vg3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28AB66-6CAF-4392-A8F2-8FD57BD6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dirty="0"/>
              <a:t>Idrettselevene har Toppidrett 1, 2 og 3</a:t>
            </a:r>
          </a:p>
          <a:p>
            <a:r>
              <a:rPr lang="nb-NO" dirty="0"/>
              <a:t>Flyt-elevene har Breddeidrett 1, 2 og 3</a:t>
            </a:r>
          </a:p>
        </p:txBody>
      </p:sp>
    </p:spTree>
    <p:extLst>
      <p:ext uri="{BB962C8B-B14F-4D97-AF65-F5344CB8AC3E}">
        <p14:creationId xmlns:p14="http://schemas.microsoft.com/office/powerpoint/2010/main" val="51245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7EED791-9CC4-4EAB-9FAE-7548AF6C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Fravær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8420FF-6CAC-4F28-8B82-2BF9A94A8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dirty="0"/>
              <a:t>Reduserer det </a:t>
            </a:r>
            <a:r>
              <a:rPr lang="nb-NO" b="1" dirty="0"/>
              <a:t>udokumenterte</a:t>
            </a:r>
            <a:r>
              <a:rPr lang="nb-NO" dirty="0"/>
              <a:t> fraværet/skulk</a:t>
            </a:r>
          </a:p>
          <a:p>
            <a:pPr>
              <a:buFontTx/>
              <a:buChar char="-"/>
            </a:pPr>
            <a:r>
              <a:rPr lang="nb-NO" dirty="0"/>
              <a:t>Grense på 10% i hvert fag</a:t>
            </a:r>
          </a:p>
          <a:p>
            <a:pPr>
              <a:buFontTx/>
              <a:buChar char="-"/>
            </a:pPr>
            <a:r>
              <a:rPr lang="nb-NO" dirty="0"/>
              <a:t>Varsling av elev og foresatte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605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8ECC872-5E84-4BC4-94C9-753C46EE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10%-regelen gjelder ikke for dokumentert fravær som: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1ADBC8-5CF8-4E0C-AAE2-F1A52E36F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Legeerklæring eller bekreftelse fra annen sakkyndig (tannlege, psykolog…)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Elevarbeid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Politisk arbeid og hjelpearbeid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Lovpålagt oppmøte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Deltakelse i arrangementer på nasjonalt/internasjonalt nivå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dirty="0"/>
              <a:t>Religiøse høytider utenom Den norske kirke (inntil 2 dager)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856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004C91-9324-4E94-BC28-856AE162D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B562CD4-39C5-44ED-BD68-B789B305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4717090-8E1B-4004-A922-A7391D6B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r>
              <a:rPr lang="nb-NO" b="1"/>
              <a:t>Pedagogiske plattformer: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0B6E0B-3352-40D6-AB9F-73121E99C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6" y="2548281"/>
            <a:ext cx="7152860" cy="3654389"/>
          </a:xfrm>
        </p:spPr>
        <p:txBody>
          <a:bodyPr>
            <a:normAutofit/>
          </a:bodyPr>
          <a:lstStyle/>
          <a:p>
            <a:pPr marL="0" indent="0">
              <a:buClr>
                <a:srgbClr val="FFA52D"/>
              </a:buClr>
              <a:buNone/>
            </a:pPr>
            <a:r>
              <a:rPr lang="nb-NO" b="1">
                <a:solidFill>
                  <a:schemeClr val="bg1"/>
                </a:solidFill>
              </a:rPr>
              <a:t>Its Learning:</a:t>
            </a:r>
          </a:p>
          <a:p>
            <a:pPr>
              <a:buClr>
                <a:srgbClr val="FFA52D"/>
              </a:buClr>
            </a:pPr>
            <a:r>
              <a:rPr lang="nb-NO">
                <a:solidFill>
                  <a:schemeClr val="bg1"/>
                </a:solidFill>
              </a:rPr>
              <a:t>Ukeplaner, prøveplaner og andre oversikter</a:t>
            </a:r>
          </a:p>
          <a:p>
            <a:pPr>
              <a:buClr>
                <a:srgbClr val="FFA52D"/>
              </a:buClr>
            </a:pPr>
            <a:r>
              <a:rPr lang="nb-NO">
                <a:solidFill>
                  <a:schemeClr val="bg1"/>
                </a:solidFill>
              </a:rPr>
              <a:t>Faglige opplegg og ressurser til bruk i undervisningen</a:t>
            </a:r>
          </a:p>
          <a:p>
            <a:pPr marL="0" indent="0">
              <a:buClr>
                <a:srgbClr val="FFA52D"/>
              </a:buClr>
              <a:buNone/>
            </a:pPr>
            <a:endParaRPr lang="nb-NO" b="1">
              <a:solidFill>
                <a:schemeClr val="bg1"/>
              </a:solidFill>
            </a:endParaRPr>
          </a:p>
          <a:p>
            <a:pPr marL="0" indent="0">
              <a:buClr>
                <a:srgbClr val="FFA52D"/>
              </a:buClr>
              <a:buNone/>
            </a:pPr>
            <a:r>
              <a:rPr lang="nb-NO" b="1">
                <a:solidFill>
                  <a:schemeClr val="bg1"/>
                </a:solidFill>
              </a:rPr>
              <a:t>Visma InSchool:</a:t>
            </a:r>
          </a:p>
          <a:p>
            <a:pPr>
              <a:buClr>
                <a:srgbClr val="FFA52D"/>
              </a:buClr>
            </a:pPr>
            <a:r>
              <a:rPr lang="nb-NO">
                <a:solidFill>
                  <a:schemeClr val="bg1"/>
                </a:solidFill>
              </a:rPr>
              <a:t>Fravær</a:t>
            </a:r>
          </a:p>
          <a:p>
            <a:pPr>
              <a:buClr>
                <a:srgbClr val="FFA52D"/>
              </a:buClr>
            </a:pPr>
            <a:r>
              <a:rPr lang="nb-NO">
                <a:solidFill>
                  <a:schemeClr val="bg1"/>
                </a:solidFill>
              </a:rPr>
              <a:t>Anmerkninger</a:t>
            </a:r>
          </a:p>
          <a:p>
            <a:pPr>
              <a:buClr>
                <a:srgbClr val="FFA52D"/>
              </a:buClr>
            </a:pPr>
            <a:r>
              <a:rPr lang="nb-NO">
                <a:solidFill>
                  <a:schemeClr val="bg1"/>
                </a:solidFill>
              </a:rPr>
              <a:t>Vurderinger/karakterer</a:t>
            </a:r>
          </a:p>
          <a:p>
            <a:pPr marL="0" indent="0">
              <a:buClr>
                <a:srgbClr val="FFA52D"/>
              </a:buClr>
              <a:buNone/>
            </a:pPr>
            <a:endParaRPr lang="nb-NO" b="1">
              <a:solidFill>
                <a:schemeClr val="bg1"/>
              </a:solidFill>
            </a:endParaRPr>
          </a:p>
        </p:txBody>
      </p:sp>
      <p:pic>
        <p:nvPicPr>
          <p:cNvPr id="5" name="Bilde 4" descr="Et bilde som inneholder tegning&#10;&#10;Automatisk generert beskrivelse">
            <a:extLst>
              <a:ext uri="{FF2B5EF4-FFF2-40B4-BE49-F238E27FC236}">
                <a16:creationId xmlns:a16="http://schemas.microsoft.com/office/drawing/2014/main" id="{9DFF5E28-6207-43EC-8162-4BAA49B4E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90" y="2548281"/>
            <a:ext cx="3220834" cy="1733038"/>
          </a:xfrm>
          <a:prstGeom prst="rect">
            <a:avLst/>
          </a:prstGeom>
          <a:effectLst/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192B5A05-4E00-47A1-883D-1128DC629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872" y="4931991"/>
            <a:ext cx="3413671" cy="8235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548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131A70-69DA-4164-8144-90957062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Bøker og skolemateriell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919AB2-FDC3-4A43-BE9C-148B228A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nb-NO" dirty="0"/>
              <a:t>Alle trinn - Bøker og digitale ressurser</a:t>
            </a:r>
          </a:p>
          <a:p>
            <a:r>
              <a:rPr lang="nb-NO" b="1" dirty="0"/>
              <a:t>Skole-PC</a:t>
            </a:r>
            <a:r>
              <a:rPr lang="nb-NO" dirty="0"/>
              <a:t>:  Leies av Agder Fylkeskommune med ett avdrag hvert år i 3 år – finansieres med utstyrsstipend fra Lånekassen – </a:t>
            </a:r>
          </a:p>
          <a:p>
            <a:pPr marL="0" indent="0">
              <a:buNone/>
            </a:pPr>
            <a:r>
              <a:rPr lang="nb-NO" dirty="0"/>
              <a:t>	kr 1 359,- per år</a:t>
            </a:r>
          </a:p>
          <a:p>
            <a:r>
              <a:rPr lang="nb-NO" dirty="0"/>
              <a:t>All nødvendig programvare inkludert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32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</TotalTime>
  <Words>1352</Words>
  <Application>Microsoft Office PowerPoint</Application>
  <PresentationFormat>Widescreen</PresentationFormat>
  <Paragraphs>196</Paragraphs>
  <Slides>21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</vt:lpstr>
      <vt:lpstr>Avdeling Hovden</vt:lpstr>
      <vt:lpstr>Rådgivertjenesten:</vt:lpstr>
      <vt:lpstr>Studiespesialisering på avd. Hovden</vt:lpstr>
      <vt:lpstr>Valg av programområde i Vg2 og Vg3:</vt:lpstr>
      <vt:lpstr>I tillegg må elevene ha et 5-timersfag hvert av årene i Vg2 og Vg3</vt:lpstr>
      <vt:lpstr>Fravær</vt:lpstr>
      <vt:lpstr>10%-regelen gjelder ikke for dokumentert fravær som:</vt:lpstr>
      <vt:lpstr>Pedagogiske plattformer:</vt:lpstr>
      <vt:lpstr>Bøker og skolemateriell</vt:lpstr>
      <vt:lpstr>Annet nyttig: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Hvem er ansatt hvor?</vt:lpstr>
      <vt:lpstr>Hva gjør skigymnaset?</vt:lpstr>
      <vt:lpstr>Hybeltilsyn</vt:lpstr>
      <vt:lpstr>Foreldrekonferanser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Setesdal vidaregåande skule</dc:title>
  <dc:creator>Follerås, Berit</dc:creator>
  <cp:lastModifiedBy>Follerås, Berit</cp:lastModifiedBy>
  <cp:revision>7</cp:revision>
  <dcterms:created xsi:type="dcterms:W3CDTF">2020-10-06T08:08:11Z</dcterms:created>
  <dcterms:modified xsi:type="dcterms:W3CDTF">2024-08-08T10:03:49Z</dcterms:modified>
</cp:coreProperties>
</file>